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8.jpe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jp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hance.net/gallery/204876611/Travel-Tourism-UI-UX-Design?tracking_source=search_projects|tourism+ui+design&amp;l=43" TargetMode="External"/><Relationship Id="rId13" Type="http://schemas.openxmlformats.org/officeDocument/2006/relationships/hyperlink" Target="https://images.google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udemy.com/course/animating-with-greensock/?couponCode=ST11MT91624A" TargetMode="External"/><Relationship Id="rId12" Type="http://schemas.openxmlformats.org/officeDocument/2006/relationships/hyperlink" Target="https://www.midjourney.com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pedia.org/" TargetMode="External"/><Relationship Id="rId11" Type="http://schemas.openxmlformats.org/officeDocument/2006/relationships/hyperlink" Target="https://unsplash.com/" TargetMode="External"/><Relationship Id="rId5" Type="http://schemas.openxmlformats.org/officeDocument/2006/relationships/hyperlink" Target="https://maharashtratourism.gov.in/" TargetMode="External"/><Relationship Id="rId10" Type="http://schemas.openxmlformats.org/officeDocument/2006/relationships/hyperlink" Target="https://youtu.be/m8qf5bSmlQQ?si=eJV8MZkhxWsFOtdD" TargetMode="External"/><Relationship Id="rId4" Type="http://schemas.openxmlformats.org/officeDocument/2006/relationships/hyperlink" Target="https://www.tourism.rajasthan.gov.in/" TargetMode="External"/><Relationship Id="rId9" Type="http://schemas.openxmlformats.org/officeDocument/2006/relationships/hyperlink" Target="https://in.pinteres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2076450"/>
            <a:ext cx="7347708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SIH1598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 Innovation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Heritage &amp; Culture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 - 9511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Nivaran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-491547"/>
            <a:ext cx="10972800" cy="1143000"/>
          </a:xfrm>
        </p:spPr>
        <p:txBody>
          <a:bodyPr/>
          <a:lstStyle/>
          <a:p>
            <a:pPr eaLnBrk="1" hangingPunct="1"/>
            <a:b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26718" y="855118"/>
            <a:ext cx="121919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466" y="6190592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D737E7C-6E0E-4B08-9E9D-6130C9521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439980" cy="6767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Nivaran</a:t>
            </a:r>
            <a:endParaRPr lang="en-IN" sz="2000" b="1" dirty="0"/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424" y="2659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6DDB36-D92D-608C-2BA0-576498915FB9}"/>
              </a:ext>
            </a:extLst>
          </p:cNvPr>
          <p:cNvSpPr/>
          <p:nvPr/>
        </p:nvSpPr>
        <p:spPr>
          <a:xfrm>
            <a:off x="182998" y="1449685"/>
            <a:ext cx="3798746" cy="53050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EDC06-5EEF-A142-9B38-B6F893EB0099}"/>
              </a:ext>
            </a:extLst>
          </p:cNvPr>
          <p:cNvSpPr/>
          <p:nvPr/>
        </p:nvSpPr>
        <p:spPr>
          <a:xfrm>
            <a:off x="4136600" y="1449685"/>
            <a:ext cx="3798746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34963-99E2-0E54-A9B1-1D7EA6F7FC93}"/>
              </a:ext>
            </a:extLst>
          </p:cNvPr>
          <p:cNvSpPr/>
          <p:nvPr/>
        </p:nvSpPr>
        <p:spPr>
          <a:xfrm>
            <a:off x="8053850" y="1449211"/>
            <a:ext cx="4045602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FC50-EA90-F4E9-4F5F-2E3D60C9ACBF}"/>
              </a:ext>
            </a:extLst>
          </p:cNvPr>
          <p:cNvSpPr txBox="1"/>
          <p:nvPr/>
        </p:nvSpPr>
        <p:spPr>
          <a:xfrm>
            <a:off x="1539505" y="1513013"/>
            <a:ext cx="104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Idea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05559-362C-3BBE-BEBE-EE20BE68904B}"/>
              </a:ext>
            </a:extLst>
          </p:cNvPr>
          <p:cNvSpPr txBox="1"/>
          <p:nvPr/>
        </p:nvSpPr>
        <p:spPr>
          <a:xfrm>
            <a:off x="167758" y="1937359"/>
            <a:ext cx="379688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Proposed Solution: </a:t>
            </a:r>
            <a:r>
              <a:rPr lang="en-US" sz="1300" dirty="0"/>
              <a:t>Our website highlights India's cultural heritage, emerging tech trends, local traditions, and hidden gems with SEO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Explore heritage value: </a:t>
            </a:r>
            <a:r>
              <a:rPr lang="en-US" sz="1300" dirty="0"/>
              <a:t>Discover significant places, traditions, and foods with detailed insights.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Word of Mouth: </a:t>
            </a:r>
            <a:r>
              <a:rPr lang="en-US" sz="1300" dirty="0"/>
              <a:t>Sustainable business platform for local services with sponsorship options, leveraging word-of-mouth marketing and enhanced visibility through targeted listings.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Key Features: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State and City Pages:</a:t>
            </a:r>
            <a:r>
              <a:rPr lang="en-US" sz="1400" dirty="0"/>
              <a:t> </a:t>
            </a:r>
            <a:r>
              <a:rPr lang="en-US" sz="1300" dirty="0"/>
              <a:t>Showcase the rich history, culture, and heritage of each region with detailed insights.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User Engagement</a:t>
            </a:r>
            <a:r>
              <a:rPr lang="en-US" sz="1300" b="1" dirty="0"/>
              <a:t>:</a:t>
            </a:r>
            <a:r>
              <a:rPr lang="en-US" sz="1300" dirty="0"/>
              <a:t> Interactive features like reviews, ratings, and recommendations enhance user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Affiliate Programs:</a:t>
            </a:r>
            <a:r>
              <a:rPr lang="en-US" sz="1400" dirty="0"/>
              <a:t> </a:t>
            </a:r>
            <a:r>
              <a:rPr lang="en-US" sz="1300" dirty="0"/>
              <a:t>Monetize through partnerships with platforms like Airbnb and local tour guides.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Community Section:</a:t>
            </a:r>
            <a:r>
              <a:rPr lang="en-US" sz="1400" dirty="0"/>
              <a:t> </a:t>
            </a:r>
            <a:r>
              <a:rPr lang="en-US" sz="1300" dirty="0"/>
              <a:t>Plans to engage foreign users and promote Indian culture globally, fostering cultural exchange.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26466-FD76-DE47-BD49-9458F0129446}"/>
              </a:ext>
            </a:extLst>
          </p:cNvPr>
          <p:cNvSpPr txBox="1"/>
          <p:nvPr/>
        </p:nvSpPr>
        <p:spPr>
          <a:xfrm>
            <a:off x="5224562" y="1519251"/>
            <a:ext cx="174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0B7B2-8094-5572-D994-C174C88C0018}"/>
              </a:ext>
            </a:extLst>
          </p:cNvPr>
          <p:cNvSpPr txBox="1"/>
          <p:nvPr/>
        </p:nvSpPr>
        <p:spPr>
          <a:xfrm>
            <a:off x="4127198" y="1939987"/>
            <a:ext cx="379688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Preservation of Culture:</a:t>
            </a:r>
            <a:r>
              <a:rPr lang="en-US" sz="1300" dirty="0"/>
              <a:t> Utilizing digital platforms to document and share India's heritage globally for cultural preservation.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Support for Local Economies: </a:t>
            </a:r>
            <a:r>
              <a:rPr lang="en-US" sz="1300" dirty="0"/>
              <a:t>Promoting sustainable tourism and local businesses through digital exposure and e-commerce integration.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Enhanced Travel Planning: </a:t>
            </a:r>
            <a:r>
              <a:rPr lang="en-US" sz="1300" dirty="0"/>
              <a:t>Simplifying travel experiences with AI-driven recommendations, revealing hidden gems and local traditions.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Government Benefits: </a:t>
            </a:r>
            <a:r>
              <a:rPr lang="en-US" sz="1300" dirty="0"/>
              <a:t>Supports heritage conservation, boosts tourism, and streamlines local governance with centralized cultural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Education:</a:t>
            </a:r>
            <a:r>
              <a:rPr lang="en-US" sz="1300" dirty="0"/>
              <a:t> Provides educational resources, enhancing awareness and understanding of India's diverse historical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Social Impact:</a:t>
            </a:r>
            <a:r>
              <a:rPr lang="en-US" sz="1400" dirty="0"/>
              <a:t> </a:t>
            </a:r>
            <a:r>
              <a:rPr lang="en-US" sz="1300" dirty="0"/>
              <a:t>Empowers locals by fostering pride, identity, and commitment to preserving and promoting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Accessibility:</a:t>
            </a:r>
            <a:r>
              <a:rPr lang="en-US" sz="1400" dirty="0"/>
              <a:t> </a:t>
            </a:r>
            <a:r>
              <a:rPr lang="en-US" sz="1300" dirty="0"/>
              <a:t>Provides an intuitive, user-friendly interface, ensuring information access for all tech proficiency levels.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12BA-F40B-EF46-EA87-6916EAAAB039}"/>
              </a:ext>
            </a:extLst>
          </p:cNvPr>
          <p:cNvSpPr txBox="1"/>
          <p:nvPr/>
        </p:nvSpPr>
        <p:spPr>
          <a:xfrm>
            <a:off x="9183484" y="1513013"/>
            <a:ext cx="195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Prototype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20962-CAB4-3CD0-90B1-DB9458E9C31F}"/>
              </a:ext>
            </a:extLst>
          </p:cNvPr>
          <p:cNvSpPr txBox="1"/>
          <p:nvPr/>
        </p:nvSpPr>
        <p:spPr>
          <a:xfrm>
            <a:off x="8065118" y="1951397"/>
            <a:ext cx="404560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Curated Cultural Content:</a:t>
            </a:r>
            <a:r>
              <a:rPr lang="en-US" sz="1300" dirty="0"/>
              <a:t> </a:t>
            </a:r>
            <a:r>
              <a:rPr lang="en-US" sz="1400" dirty="0"/>
              <a:t>Delivers immersive Indian cultural insights, enhancing travel experiences with historical depth and context.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Modern Design:</a:t>
            </a:r>
            <a:r>
              <a:rPr lang="en-US" sz="1300" dirty="0"/>
              <a:t> </a:t>
            </a:r>
            <a:r>
              <a:rPr lang="en-US" sz="1400" dirty="0"/>
              <a:t>Integrates traditional Indian art with contemporary UX, boosting user engagement and cultural representation.</a:t>
            </a:r>
            <a:endParaRPr lang="en-US" sz="13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Interactive Features:</a:t>
            </a:r>
            <a:r>
              <a:rPr lang="en-US" sz="1300" dirty="0"/>
              <a:t> </a:t>
            </a:r>
            <a:r>
              <a:rPr lang="en-US" sz="1400" dirty="0"/>
              <a:t>Features user-generated reviews and recommendations, creating a vibrant community of cultural enthusiasts.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Future Expansion:</a:t>
            </a:r>
            <a:r>
              <a:rPr lang="en-US" sz="1300" dirty="0"/>
              <a:t> </a:t>
            </a:r>
            <a:r>
              <a:rPr lang="en-US" sz="1400" dirty="0"/>
              <a:t>Aims to launch a community section for global users, promoting Indian culture and local artistry.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Personalized Recommendations:</a:t>
            </a:r>
            <a:r>
              <a:rPr lang="en-US" sz="1300" dirty="0"/>
              <a:t> </a:t>
            </a:r>
            <a:r>
              <a:rPr lang="en-US" sz="1400" dirty="0"/>
              <a:t>Offers tailored cultural suggestions based on user preferences for a more relevant exploration experience.</a:t>
            </a:r>
            <a:endParaRPr lang="en-US" sz="13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Cultural Blog and Articles:</a:t>
            </a:r>
            <a:r>
              <a:rPr lang="en-US" sz="1300" dirty="0"/>
              <a:t> </a:t>
            </a:r>
            <a:r>
              <a:rPr lang="en-US" sz="1400" dirty="0"/>
              <a:t>Regularly updated blog posts and articles showcasing cultural trends, local stories, and historical insights, ensuring engaging and fresh content for diverse audiences.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C2BE16F-2371-9E6B-FC39-721C1319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2" t="1207" r="457" b="1950"/>
          <a:stretch/>
        </p:blipFill>
        <p:spPr>
          <a:xfrm>
            <a:off x="5577263" y="2640047"/>
            <a:ext cx="6609476" cy="4137761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19215" y="-46610"/>
            <a:ext cx="10972800" cy="1060086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36137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4CDE-26D8-D68D-AEC8-A566C906D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267" y="1268001"/>
            <a:ext cx="733384" cy="48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5182E-9DA2-ABA3-908C-978F255742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02" t="23009" r="28018" b="30283"/>
          <a:stretch/>
        </p:blipFill>
        <p:spPr>
          <a:xfrm>
            <a:off x="9259472" y="1807380"/>
            <a:ext cx="1064260" cy="40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2E95D-918C-5636-F282-094EFF28F8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03" t="8846" r="3835" b="8239"/>
          <a:stretch/>
        </p:blipFill>
        <p:spPr>
          <a:xfrm>
            <a:off x="6652327" y="1766814"/>
            <a:ext cx="1157952" cy="45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3D91A-58B0-6437-20F7-F3E7D2674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315" t="20093" r="9040" b="21535"/>
          <a:stretch/>
        </p:blipFill>
        <p:spPr>
          <a:xfrm>
            <a:off x="5683711" y="1801755"/>
            <a:ext cx="1037439" cy="40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97960-698E-104E-F7B4-A0241CDC2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4482" y="1291210"/>
            <a:ext cx="546056" cy="4354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259E2D-4320-97F6-FCE5-B8BCF656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218" y="1230783"/>
            <a:ext cx="379934" cy="536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D76FA-E428-AC5E-C590-36FD344B04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1856" y="1275244"/>
            <a:ext cx="1314507" cy="481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D4EC1C-670A-B866-77C1-506A71FCCA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3711" y="1230451"/>
            <a:ext cx="508263" cy="544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F734A6-CAE9-B39E-F29B-6EA6D237A9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5590" y="1795236"/>
            <a:ext cx="1032109" cy="442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F2373E-46C8-66F1-9414-B9531557B6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4923" y="1799903"/>
            <a:ext cx="1500052" cy="407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030DF-4C49-CA70-8C80-B4AAC5C543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1193" y="1693014"/>
            <a:ext cx="931029" cy="9310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E367E4-25E2-6AB8-3258-F0C3B37D33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98960" y="1313105"/>
            <a:ext cx="391689" cy="3916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287AB8-AFC2-446A-D20A-9EF4FD3BF1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8917" y="1260984"/>
            <a:ext cx="1106790" cy="5105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B72543-1A9A-EC73-4B48-46EBA3C567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36898" y="1279701"/>
            <a:ext cx="1194812" cy="4819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3ECB709-59C3-B749-E80B-2F74AAFF721A}"/>
              </a:ext>
            </a:extLst>
          </p:cNvPr>
          <p:cNvSpPr txBox="1"/>
          <p:nvPr/>
        </p:nvSpPr>
        <p:spPr>
          <a:xfrm>
            <a:off x="5472641" y="2402573"/>
            <a:ext cx="305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Flowchart :-</a:t>
            </a:r>
          </a:p>
        </p:txBody>
      </p:sp>
      <p:pic>
        <p:nvPicPr>
          <p:cNvPr id="62" name="video">
            <a:hlinkClick r:id="" action="ppaction://media"/>
            <a:extLst>
              <a:ext uri="{FF2B5EF4-FFF2-40B4-BE49-F238E27FC236}">
                <a16:creationId xmlns:a16="http://schemas.microsoft.com/office/drawing/2014/main" id="{77C3DAA6-19E7-3D2D-7DE1-5375D49C2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935" y="4378960"/>
            <a:ext cx="5286502" cy="2384433"/>
          </a:xfrm>
          <a:prstGeom prst="rect">
            <a:avLst/>
          </a:prstGeom>
        </p:spPr>
      </p:pic>
      <p:pic>
        <p:nvPicPr>
          <p:cNvPr id="17408" name="Picture 17407">
            <a:extLst>
              <a:ext uri="{FF2B5EF4-FFF2-40B4-BE49-F238E27FC236}">
                <a16:creationId xmlns:a16="http://schemas.microsoft.com/office/drawing/2014/main" id="{DD659E78-D2F7-2180-E624-11D9A0FB97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744" y="1976061"/>
            <a:ext cx="2420565" cy="1771257"/>
          </a:xfrm>
          <a:prstGeom prst="rect">
            <a:avLst/>
          </a:prstGeom>
        </p:spPr>
      </p:pic>
      <p:pic>
        <p:nvPicPr>
          <p:cNvPr id="17412" name="Picture 17411">
            <a:extLst>
              <a:ext uri="{FF2B5EF4-FFF2-40B4-BE49-F238E27FC236}">
                <a16:creationId xmlns:a16="http://schemas.microsoft.com/office/drawing/2014/main" id="{EE10E45C-B7FB-199C-7C0E-1197CF776B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30198" y="2879224"/>
            <a:ext cx="2715256" cy="1415576"/>
          </a:xfrm>
          <a:prstGeom prst="rect">
            <a:avLst/>
          </a:prstGeom>
        </p:spPr>
      </p:pic>
      <p:sp>
        <p:nvSpPr>
          <p:cNvPr id="17413" name="TextBox 17412">
            <a:extLst>
              <a:ext uri="{FF2B5EF4-FFF2-40B4-BE49-F238E27FC236}">
                <a16:creationId xmlns:a16="http://schemas.microsoft.com/office/drawing/2014/main" id="{2611B1F9-F7A7-02CF-4B44-E20297A06EBC}"/>
              </a:ext>
            </a:extLst>
          </p:cNvPr>
          <p:cNvSpPr txBox="1"/>
          <p:nvPr/>
        </p:nvSpPr>
        <p:spPr>
          <a:xfrm>
            <a:off x="82744" y="1344419"/>
            <a:ext cx="305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Insights :-</a:t>
            </a:r>
          </a:p>
        </p:txBody>
      </p:sp>
      <p:cxnSp>
        <p:nvCxnSpPr>
          <p:cNvPr id="17415" name="Straight Connector 17414">
            <a:extLst>
              <a:ext uri="{FF2B5EF4-FFF2-40B4-BE49-F238E27FC236}">
                <a16:creationId xmlns:a16="http://schemas.microsoft.com/office/drawing/2014/main" id="{394E2D30-C168-50EE-E949-A8AF2943D149}"/>
              </a:ext>
            </a:extLst>
          </p:cNvPr>
          <p:cNvCxnSpPr>
            <a:cxnSpLocks/>
          </p:cNvCxnSpPr>
          <p:nvPr/>
        </p:nvCxnSpPr>
        <p:spPr>
          <a:xfrm flipH="1">
            <a:off x="5511638" y="1214485"/>
            <a:ext cx="26628" cy="5563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881A248B-B7B3-4BA2-A166-FAE5E20BF8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2196" y="187748"/>
            <a:ext cx="1419791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90434-C2E8-2510-5B6A-CA1F5B807408}"/>
              </a:ext>
            </a:extLst>
          </p:cNvPr>
          <p:cNvSpPr/>
          <p:nvPr/>
        </p:nvSpPr>
        <p:spPr>
          <a:xfrm>
            <a:off x="222196" y="1097251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F9D-8D50-D680-FB27-5A813925C50C}"/>
              </a:ext>
            </a:extLst>
          </p:cNvPr>
          <p:cNvSpPr/>
          <p:nvPr/>
        </p:nvSpPr>
        <p:spPr>
          <a:xfrm>
            <a:off x="4150714" y="1097250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E6064-6FF0-A246-1420-1199E6F808D8}"/>
              </a:ext>
            </a:extLst>
          </p:cNvPr>
          <p:cNvSpPr/>
          <p:nvPr/>
        </p:nvSpPr>
        <p:spPr>
          <a:xfrm>
            <a:off x="8079232" y="1095231"/>
            <a:ext cx="4045602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E3236-D79F-C43E-6C0B-27F51F15EC53}"/>
              </a:ext>
            </a:extLst>
          </p:cNvPr>
          <p:cNvSpPr txBox="1"/>
          <p:nvPr/>
        </p:nvSpPr>
        <p:spPr>
          <a:xfrm>
            <a:off x="287081" y="1466962"/>
            <a:ext cx="3798747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00" dirty="0"/>
          </a:p>
          <a:p>
            <a:r>
              <a:rPr lang="en-US" sz="1300" b="1" dirty="0"/>
              <a:t>1. Technical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 Development Skills:</a:t>
            </a:r>
            <a:r>
              <a:rPr lang="en-US" sz="1300" dirty="0"/>
              <a:t> </a:t>
            </a:r>
            <a:r>
              <a:rPr lang="en-US" sz="1400" dirty="0"/>
              <a:t>Proficient in front-end and back-end development, ensuring intuitive UI and well-organized structure for optimal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 Infrastructure:</a:t>
            </a:r>
            <a:r>
              <a:rPr lang="en-US" sz="1300" dirty="0"/>
              <a:t> </a:t>
            </a:r>
            <a:r>
              <a:rPr lang="en-US" sz="1400" dirty="0"/>
              <a:t>Employs cloud solutions and CDNs for reliable hosting and scalability, essential for maintaining high performance and availability.</a:t>
            </a:r>
            <a:endParaRPr lang="en-US" sz="1300" dirty="0"/>
          </a:p>
          <a:p>
            <a:r>
              <a:rPr lang="en-US" sz="1300" b="1" dirty="0"/>
              <a:t>2. Financial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Initial Investment:</a:t>
            </a:r>
            <a:r>
              <a:rPr lang="en-US" sz="1300" dirty="0"/>
              <a:t> </a:t>
            </a:r>
            <a:r>
              <a:rPr lang="en-US" sz="1400" dirty="0"/>
              <a:t>Secure funding through sponsorships, grants, or investments to support development, design, and marketing efforts.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 Revenue Streams:</a:t>
            </a:r>
            <a:r>
              <a:rPr lang="en-US" sz="1300" dirty="0"/>
              <a:t> </a:t>
            </a:r>
            <a:r>
              <a:rPr lang="en-US" sz="1400" dirty="0"/>
              <a:t>Generate revenue through listings, sponsorships, and affiliate partnerships, focusing on strategic collaborations for long-term sustainability.</a:t>
            </a:r>
            <a:endParaRPr lang="en-US" sz="1300" b="1" dirty="0"/>
          </a:p>
          <a:p>
            <a:r>
              <a:rPr lang="en-US" sz="1300" b="1" dirty="0"/>
              <a:t>3. Market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 Target Audience:</a:t>
            </a:r>
            <a:r>
              <a:rPr lang="en-US" sz="1300" dirty="0"/>
              <a:t> </a:t>
            </a:r>
            <a:r>
              <a:rPr lang="en-US" sz="1400" dirty="0"/>
              <a:t>High market potential due to interest in cultural tourism and heritage preservation; research ensures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300" b="1" dirty="0"/>
              <a:t>Competition:</a:t>
            </a:r>
            <a:r>
              <a:rPr lang="en-US" sz="1300" dirty="0"/>
              <a:t> </a:t>
            </a:r>
            <a:r>
              <a:rPr lang="en-US" sz="1400" dirty="0"/>
              <a:t>Unique niche in lesser-known Indian culture differentiates from broader travel websites.</a:t>
            </a:r>
            <a:endParaRPr lang="en-US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3878A-971C-F2A8-127A-8BF82D150B42}"/>
              </a:ext>
            </a:extLst>
          </p:cNvPr>
          <p:cNvSpPr txBox="1"/>
          <p:nvPr/>
        </p:nvSpPr>
        <p:spPr>
          <a:xfrm>
            <a:off x="4197560" y="1625903"/>
            <a:ext cx="37968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Challenges: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Website Performance: </a:t>
            </a:r>
            <a:r>
              <a:rPr lang="en-US" sz="1400" dirty="0"/>
              <a:t>Optimize load times and navigation efficiency, especially with rich media, to enhance user experience and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Data Security:</a:t>
            </a:r>
            <a:r>
              <a:rPr lang="en-US" sz="1300" dirty="0"/>
              <a:t> </a:t>
            </a:r>
            <a:r>
              <a:rPr lang="en-US" sz="1400" dirty="0"/>
              <a:t>Implement robust security measures to protect user data and prevent potential breaches, ensuring comprehensive protection.</a:t>
            </a:r>
          </a:p>
          <a:p>
            <a:r>
              <a:rPr lang="en-US" sz="1300" b="1" dirty="0"/>
              <a:t>2. Financial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Funding:</a:t>
            </a:r>
            <a:r>
              <a:rPr lang="en-US" sz="1300" dirty="0"/>
              <a:t> </a:t>
            </a:r>
            <a:r>
              <a:rPr lang="en-US" sz="1400" dirty="0"/>
              <a:t>Navigating initial funding challenges and maintaining revenue through strategic sponsorships and listings.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Monetization:</a:t>
            </a:r>
            <a:r>
              <a:rPr lang="en-US" sz="1300" dirty="0"/>
              <a:t> Balancing user experience with monetization strategies to avoid appearing overly commercialized.</a:t>
            </a:r>
          </a:p>
          <a:p>
            <a:r>
              <a:rPr lang="en-US" sz="1300" b="1" dirty="0"/>
              <a:t>3. Market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User Engagement:</a:t>
            </a:r>
            <a:r>
              <a:rPr lang="en-US" sz="1300" dirty="0"/>
              <a:t> </a:t>
            </a:r>
            <a:r>
              <a:rPr lang="en-US" sz="1400" dirty="0"/>
              <a:t>Overcome user engagement challenges by ensuring content resonates and using effective promotion strategies for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Sensitivity:</a:t>
            </a:r>
            <a:r>
              <a:rPr lang="en-US" sz="1300" dirty="0"/>
              <a:t> </a:t>
            </a:r>
            <a:r>
              <a:rPr lang="en-US" sz="1400" dirty="0"/>
              <a:t>Prioritize accurate, respectful cultural representation to avoid backlash and enhance inclusive user experiences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1B826-6573-4BB5-169A-0D58F19A0987}"/>
              </a:ext>
            </a:extLst>
          </p:cNvPr>
          <p:cNvSpPr txBox="1"/>
          <p:nvPr/>
        </p:nvSpPr>
        <p:spPr>
          <a:xfrm>
            <a:off x="8146398" y="1534739"/>
            <a:ext cx="404560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Performance Optimization:</a:t>
            </a:r>
            <a:r>
              <a:rPr lang="en-US" sz="1300" dirty="0"/>
              <a:t> </a:t>
            </a:r>
            <a:r>
              <a:rPr lang="en-US" sz="1400" dirty="0"/>
              <a:t>Leverage caching, image compression, and CDNs for superior speed and efficient performance optimization.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Security Measures:</a:t>
            </a:r>
            <a:r>
              <a:rPr lang="en-US" sz="1300" dirty="0"/>
              <a:t> </a:t>
            </a:r>
            <a:r>
              <a:rPr lang="en-US" sz="1400" dirty="0"/>
              <a:t>Utilize SSL certificates, secure coding practices, and routine security audits to protect user data.</a:t>
            </a:r>
            <a:endParaRPr lang="en-US" sz="1300" dirty="0"/>
          </a:p>
          <a:p>
            <a:endParaRPr lang="en-US" sz="1300" b="1" dirty="0"/>
          </a:p>
          <a:p>
            <a:r>
              <a:rPr lang="en-US" sz="1300" b="1" dirty="0"/>
              <a:t>2. Financial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 Sources:</a:t>
            </a:r>
            <a:r>
              <a:rPr lang="en-US" sz="1300" dirty="0"/>
              <a:t> </a:t>
            </a:r>
            <a:r>
              <a:rPr lang="en-US" sz="1400" dirty="0"/>
              <a:t>Leverage grants, sponsorships, crowdfunding, and strategic partnerships with cultural organizations for diverse funding streams.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Revenue Models:</a:t>
            </a:r>
            <a:r>
              <a:rPr lang="en-US" sz="1300" dirty="0"/>
              <a:t> </a:t>
            </a:r>
            <a:r>
              <a:rPr lang="en-US" sz="1400" dirty="0"/>
              <a:t>Experiment with various monetization strategies and collect user feedback to balance revenue and user experience.</a:t>
            </a:r>
            <a:endParaRPr lang="en-US" sz="1300" dirty="0"/>
          </a:p>
          <a:p>
            <a:r>
              <a:rPr lang="en-US" sz="1300" b="1" dirty="0"/>
              <a:t>3. Market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Engagement Tactics:</a:t>
            </a:r>
            <a:r>
              <a:rPr lang="en-US" sz="1300" dirty="0"/>
              <a:t> </a:t>
            </a:r>
            <a:r>
              <a:rPr lang="en-US" sz="1400" dirty="0"/>
              <a:t>Leverage targeted marketing, social media strategies, and partnerships. Continuously refresh content to enhance user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Expertise:</a:t>
            </a:r>
            <a:r>
              <a:rPr lang="en-US" sz="1300" dirty="0"/>
              <a:t> </a:t>
            </a:r>
            <a:r>
              <a:rPr lang="en-US" sz="1400" dirty="0"/>
              <a:t>Partner with local experts for authentic representation. Use feedback loops to refine and improve cultural content.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0DA07-B3BB-DBEF-6DF1-1E4EBB38BB9F}"/>
              </a:ext>
            </a:extLst>
          </p:cNvPr>
          <p:cNvSpPr txBox="1"/>
          <p:nvPr/>
        </p:nvSpPr>
        <p:spPr>
          <a:xfrm>
            <a:off x="947217" y="1174786"/>
            <a:ext cx="245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of Feasibility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AA767-822E-D71E-EB49-FC8B44FE3742}"/>
              </a:ext>
            </a:extLst>
          </p:cNvPr>
          <p:cNvSpPr txBox="1"/>
          <p:nvPr/>
        </p:nvSpPr>
        <p:spPr>
          <a:xfrm>
            <a:off x="4529100" y="1174786"/>
            <a:ext cx="33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Potential Challenges and Risks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30614-42B0-AC93-73BE-FBEFE0FD0380}"/>
              </a:ext>
            </a:extLst>
          </p:cNvPr>
          <p:cNvSpPr txBox="1"/>
          <p:nvPr/>
        </p:nvSpPr>
        <p:spPr>
          <a:xfrm>
            <a:off x="8324830" y="1174786"/>
            <a:ext cx="38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Strategies for Overcoming Challenges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8C2ADE-1AC0-C873-08BD-3EC141552FE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653142" y="225129"/>
            <a:ext cx="214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0304" y="6423720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39FAE393-4007-4055-AB9B-4973C11E17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36773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9FA4-1602-5D82-8443-C4D882184F42}"/>
              </a:ext>
            </a:extLst>
          </p:cNvPr>
          <p:cNvSpPr/>
          <p:nvPr/>
        </p:nvSpPr>
        <p:spPr>
          <a:xfrm>
            <a:off x="609600" y="1426819"/>
            <a:ext cx="5286333" cy="5132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9211-D96B-2033-8479-539B815C265E}"/>
              </a:ext>
            </a:extLst>
          </p:cNvPr>
          <p:cNvSpPr txBox="1"/>
          <p:nvPr/>
        </p:nvSpPr>
        <p:spPr>
          <a:xfrm>
            <a:off x="658192" y="1809424"/>
            <a:ext cx="52457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Support for Heritage Conservation:</a:t>
            </a:r>
            <a:r>
              <a:rPr lang="en-US" sz="1400" dirty="0"/>
              <a:t> Boost awareness for lesser-known sites to enhance preservation and maintenance through targeted outreach and tech integration.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Community Engagement:</a:t>
            </a:r>
            <a:r>
              <a:rPr lang="en-US" sz="1400" dirty="0"/>
              <a:t> Foster user interaction with sharing and reviews, creating a network of cultural ambassadors via digital platforms.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Economic Benefits for Rural Areas:</a:t>
            </a:r>
            <a:r>
              <a:rPr lang="en-US" sz="1400" dirty="0"/>
              <a:t> Distributes tourism benefits to smaller towns, creating jobs and promoting economic development.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Exchange:</a:t>
            </a:r>
            <a:r>
              <a:rPr lang="en-US" sz="1400" dirty="0"/>
              <a:t> Connect travelers with local traditions to enhance cross-cultural understanding and enrich global interactions.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Sustainable Tourism:</a:t>
            </a:r>
            <a:r>
              <a:rPr lang="en-US" sz="1400" dirty="0"/>
              <a:t> Promote responsible travel by supporting less-visited destinations and local businesses with eco-friendly practices.</a:t>
            </a:r>
            <a:endParaRPr lang="en-US" sz="1400" b="1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Personalized Recommendations: </a:t>
            </a:r>
            <a:r>
              <a:rPr lang="en-US" sz="1400" dirty="0"/>
              <a:t>Utilize algorithms to deliver tailored travel suggestions based on individual preferences and interests.</a:t>
            </a:r>
            <a:endParaRPr lang="en-US" sz="1400" b="1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Interactive Content: </a:t>
            </a:r>
            <a:r>
              <a:rPr lang="en-US" sz="1400" dirty="0"/>
              <a:t>Enhance user engagement with virtual tours and quizzes, providing a dynamic and immersive experience.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Institution Collaboration</a:t>
            </a:r>
            <a:r>
              <a:rPr lang="en-US" sz="1400" dirty="0"/>
              <a:t>: Partner with museums and heritage organizations to enhance content accuracy and leverage expert insights.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7945-DCB1-650D-D2DD-5D8DC8326856}"/>
              </a:ext>
            </a:extLst>
          </p:cNvPr>
          <p:cNvSpPr txBox="1"/>
          <p:nvPr/>
        </p:nvSpPr>
        <p:spPr>
          <a:xfrm>
            <a:off x="1040435" y="1259459"/>
            <a:ext cx="485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Potential Impact on the Target Audience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F4ADC-1AB0-B032-6DCA-F4F9202B1AF6}"/>
              </a:ext>
            </a:extLst>
          </p:cNvPr>
          <p:cNvSpPr/>
          <p:nvPr/>
        </p:nvSpPr>
        <p:spPr>
          <a:xfrm>
            <a:off x="6441789" y="1426819"/>
            <a:ext cx="5286333" cy="5131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45D85-F84E-FEDA-EDAD-290352FB386D}"/>
              </a:ext>
            </a:extLst>
          </p:cNvPr>
          <p:cNvSpPr txBox="1"/>
          <p:nvPr/>
        </p:nvSpPr>
        <p:spPr>
          <a:xfrm>
            <a:off x="6462964" y="1899926"/>
            <a:ext cx="535364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/>
              <a:t>Social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Cultural Preservation:</a:t>
            </a:r>
            <a:r>
              <a:rPr lang="en-US" sz="1400" dirty="0"/>
              <a:t> Showcasing traditions to preserve endangered cultural practices efficiently.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Community Engagement:</a:t>
            </a:r>
            <a:r>
              <a:rPr lang="en-US" sz="1400" dirty="0"/>
              <a:t> Boosts local pride and heritage protection through interactive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Education and Awareness:</a:t>
            </a:r>
            <a:r>
              <a:rPr lang="en-US" sz="1400" dirty="0"/>
              <a:t> Promotes cultural diversity using advanced educational tools and technologies. </a:t>
            </a:r>
          </a:p>
          <a:p>
            <a:r>
              <a:rPr lang="en-US" sz="1400" b="1" dirty="0"/>
              <a:t>2. Economic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Boost to Local Economy:</a:t>
            </a:r>
            <a:r>
              <a:rPr lang="en-US" sz="1400" dirty="0"/>
              <a:t> Tourism drives growth for small businesses and local accommodations.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Job Creation:</a:t>
            </a:r>
            <a:r>
              <a:rPr lang="en-US" sz="1400" dirty="0"/>
              <a:t> Creates opportunities in tourism, guiding, and hospitality, especially in emerging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Revenue from Sponsorships: </a:t>
            </a:r>
            <a:r>
              <a:rPr lang="en-US" sz="1400" dirty="0"/>
              <a:t>Premium listings and affiliate partnerships ensure ongoing financial stability.</a:t>
            </a:r>
          </a:p>
          <a:p>
            <a:r>
              <a:rPr lang="en-US" sz="1400" b="1" dirty="0"/>
              <a:t>3. Environmental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Sustainable Tourism:</a:t>
            </a:r>
            <a:r>
              <a:rPr lang="en-US" sz="1400" dirty="0"/>
              <a:t> Promoting lesser-known areas alleviates overcrowding and enhances tourism balance and sustainability.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 Conservation Support:</a:t>
            </a:r>
            <a:r>
              <a:rPr lang="en-US" sz="1400" dirty="0"/>
              <a:t> </a:t>
            </a:r>
            <a:r>
              <a:rPr lang="en-IN" sz="1400" dirty="0"/>
              <a:t>Responsible tourism fosters conservation efforts and protects cultural heritage sites effectively.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0A908-FBDF-72A7-EB84-0A67A5FF1BDE}"/>
              </a:ext>
            </a:extLst>
          </p:cNvPr>
          <p:cNvSpPr txBox="1"/>
          <p:nvPr/>
        </p:nvSpPr>
        <p:spPr>
          <a:xfrm>
            <a:off x="6692791" y="1457251"/>
            <a:ext cx="505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Benefits of the Solution :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18611" y="1423227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b="1" noProof="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eference</a:t>
            </a:r>
            <a:r>
              <a:rPr lang="en-US" sz="2800" b="1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Research work 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7122456D-0AB0-4DA2-9020-387E16669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436563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21E28-AF00-7805-474A-B2927AE33395}"/>
              </a:ext>
            </a:extLst>
          </p:cNvPr>
          <p:cNvSpPr/>
          <p:nvPr/>
        </p:nvSpPr>
        <p:spPr>
          <a:xfrm>
            <a:off x="609600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99E8-1647-E2AD-F345-89E72343C112}"/>
              </a:ext>
            </a:extLst>
          </p:cNvPr>
          <p:cNvSpPr/>
          <p:nvPr/>
        </p:nvSpPr>
        <p:spPr>
          <a:xfrm>
            <a:off x="6394976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9F5CB-6185-8102-D8DF-A740BF2987BF}"/>
              </a:ext>
            </a:extLst>
          </p:cNvPr>
          <p:cNvSpPr txBox="1"/>
          <p:nvPr/>
        </p:nvSpPr>
        <p:spPr>
          <a:xfrm>
            <a:off x="655736" y="2300231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&amp; Data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219F-AF97-E27E-4D1A-AD558BDB1E4F}"/>
              </a:ext>
            </a:extLst>
          </p:cNvPr>
          <p:cNvSpPr txBox="1"/>
          <p:nvPr/>
        </p:nvSpPr>
        <p:spPr>
          <a:xfrm>
            <a:off x="6441110" y="2300231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Acknowledgement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A2822-84BE-1B97-111B-78E1157862C3}"/>
              </a:ext>
            </a:extLst>
          </p:cNvPr>
          <p:cNvSpPr txBox="1"/>
          <p:nvPr/>
        </p:nvSpPr>
        <p:spPr>
          <a:xfrm>
            <a:off x="664114" y="2814267"/>
            <a:ext cx="4810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Data Referred in website: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https://www.tourism.rajasthan.gov.in/</a:t>
            </a:r>
            <a:endParaRPr lang="en-US" sz="14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hlinkClick r:id="rId5"/>
              </a:rPr>
              <a:t>https://maharashtratourism.gov.in/</a:t>
            </a:r>
            <a:endParaRPr lang="en-US" sz="14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hlinkClick r:id="rId6"/>
              </a:rPr>
              <a:t>https://www.wikipedia.org/</a:t>
            </a:r>
            <a:endParaRPr lang="en-US" sz="14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FF"/>
                </a:solidFill>
                <a:hlinkClick r:id="rId7"/>
              </a:rPr>
              <a:t>https://www.udemy.com/course/animating-with-greensock/?couponCode=ST11MT91624A</a:t>
            </a:r>
            <a:endParaRPr lang="en-US" sz="1400" dirty="0">
              <a:solidFill>
                <a:srgbClr val="0000FF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/>
              <a:t>Pro MERN Stack Book by Vasu Subramanian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i="0" dirty="0">
                <a:solidFill>
                  <a:srgbClr val="0F1111"/>
                </a:solidFill>
                <a:effectLst/>
                <a:latin typeface="Amazon Ember"/>
              </a:rPr>
              <a:t>Database Management </a:t>
            </a:r>
            <a:r>
              <a:rPr lang="en-US" sz="1400" i="0">
                <a:solidFill>
                  <a:srgbClr val="0F1111"/>
                </a:solidFill>
                <a:effectLst/>
                <a:latin typeface="Amazon Ember"/>
              </a:rPr>
              <a:t>Systems (DBMS) </a:t>
            </a:r>
            <a:r>
              <a:rPr lang="en-US" sz="1400" i="0" dirty="0">
                <a:solidFill>
                  <a:srgbClr val="0F1111"/>
                </a:solidFill>
                <a:effectLst/>
                <a:latin typeface="Amazon Ember"/>
              </a:rPr>
              <a:t>book by </a:t>
            </a:r>
            <a:r>
              <a:rPr lang="en-US" sz="1400" u="sng" dirty="0">
                <a:latin typeface="Amazon Ember"/>
              </a:rPr>
              <a:t>Rajiv Chopra</a:t>
            </a:r>
            <a:endParaRPr lang="en-US" sz="1400" dirty="0">
              <a:solidFill>
                <a:srgbClr val="0000FF"/>
              </a:solidFill>
            </a:endParaRPr>
          </a:p>
          <a:p>
            <a:pPr>
              <a:buClr>
                <a:schemeClr val="tx1"/>
              </a:buClr>
            </a:pPr>
            <a:endParaRPr lang="en-US" sz="1400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Design Inspirations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8"/>
              </a:rPr>
              <a:t>https://www.behance.net/gallery/204876611/Travel-Tourism-UI-UX-Design?tracking_source=search_projects|tourism+ui+design&amp;l=43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9"/>
              </a:rPr>
              <a:t>https://in.pinterest.com/</a:t>
            </a:r>
            <a:endParaRPr lang="en-US" sz="1400" dirty="0"/>
          </a:p>
          <a:p>
            <a:endParaRPr lang="en-US" sz="1400" b="1" dirty="0"/>
          </a:p>
          <a:p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3D8E3-D604-56F4-1549-3C585FF29E55}"/>
              </a:ext>
            </a:extLst>
          </p:cNvPr>
          <p:cNvSpPr txBox="1"/>
          <p:nvPr/>
        </p:nvSpPr>
        <p:spPr>
          <a:xfrm>
            <a:off x="6487246" y="2700341"/>
            <a:ext cx="4810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Video Used in website: </a:t>
            </a:r>
            <a:r>
              <a:rPr lang="en-US" sz="1400" dirty="0">
                <a:hlinkClick r:id="rId10"/>
              </a:rPr>
              <a:t>https://youtu.be/m8qf5bSmlQQ?si=eJV8MZkhxWsFOtdD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Image Sources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1"/>
              </a:rPr>
              <a:t>https://unsplash.com/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2"/>
              </a:rPr>
              <a:t>https://www.midjourney.com/home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3"/>
              </a:rPr>
              <a:t>https://images.google.com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8080</TotalTime>
  <Words>1330</Words>
  <Application>Microsoft Office PowerPoint</Application>
  <PresentationFormat>Widescreen</PresentationFormat>
  <Paragraphs>130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ＭＳ Ｐゴシック</vt:lpstr>
      <vt:lpstr>Amazon Ember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2024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Sheersh Saxena</cp:lastModifiedBy>
  <cp:revision>185</cp:revision>
  <dcterms:created xsi:type="dcterms:W3CDTF">2013-12-12T18:46:50Z</dcterms:created>
  <dcterms:modified xsi:type="dcterms:W3CDTF">2024-09-19T18:20:30Z</dcterms:modified>
  <cp:category/>
</cp:coreProperties>
</file>